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794" autoAdjust="0"/>
  </p:normalViewPr>
  <p:slideViewPr>
    <p:cSldViewPr snapToGrid="0" snapToObjects="1">
      <p:cViewPr>
        <p:scale>
          <a:sx n="50" d="100"/>
          <a:sy n="50" d="100"/>
        </p:scale>
        <p:origin x="-330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66F57-9EDC-214A-8B74-4889DECF569D}">
      <dsp:nvSpPr>
        <dsp:cNvPr id="0" name=""/>
        <dsp:cNvSpPr/>
      </dsp:nvSpPr>
      <dsp:spPr>
        <a:xfrm>
          <a:off x="468814" y="482"/>
          <a:ext cx="3104145" cy="564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Files Deposited</a:t>
          </a:r>
          <a:endParaRPr lang="en-US" sz="1400" kern="1200" dirty="0"/>
        </a:p>
      </dsp:txBody>
      <dsp:txXfrm>
        <a:off x="485343" y="17011"/>
        <a:ext cx="3071087" cy="531273"/>
      </dsp:txXfrm>
    </dsp:sp>
    <dsp:sp modelId="{9D4C8A0B-2B3B-1B46-B551-AEFB9D5F00DF}">
      <dsp:nvSpPr>
        <dsp:cNvPr id="0" name=""/>
        <dsp:cNvSpPr/>
      </dsp:nvSpPr>
      <dsp:spPr>
        <a:xfrm rot="5400000">
          <a:off x="1915075" y="578922"/>
          <a:ext cx="211624" cy="2539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44703" y="600085"/>
        <a:ext cx="152369" cy="148137"/>
      </dsp:txXfrm>
    </dsp:sp>
    <dsp:sp modelId="{5A91E9C5-BB71-104A-974B-D4B5C436A2A4}">
      <dsp:nvSpPr>
        <dsp:cNvPr id="0" name=""/>
        <dsp:cNvSpPr/>
      </dsp:nvSpPr>
      <dsp:spPr>
        <a:xfrm>
          <a:off x="450411" y="846980"/>
          <a:ext cx="3140952" cy="564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Reviewer Approves Deposit</a:t>
          </a:r>
          <a:endParaRPr lang="en-US" sz="1400" kern="1200" dirty="0"/>
        </a:p>
      </dsp:txBody>
      <dsp:txXfrm>
        <a:off x="466940" y="863509"/>
        <a:ext cx="3107894" cy="531273"/>
      </dsp:txXfrm>
    </dsp:sp>
    <dsp:sp modelId="{76F70B05-B7F6-974B-B978-77D64AD6167C}">
      <dsp:nvSpPr>
        <dsp:cNvPr id="0" name=""/>
        <dsp:cNvSpPr/>
      </dsp:nvSpPr>
      <dsp:spPr>
        <a:xfrm rot="5400000">
          <a:off x="1915075" y="1425420"/>
          <a:ext cx="211624" cy="2539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102100"/>
                <a:satOff val="-1418"/>
                <a:lumOff val="765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102100"/>
                <a:satOff val="-1418"/>
                <a:lumOff val="765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44703" y="1446583"/>
        <a:ext cx="152369" cy="148137"/>
      </dsp:txXfrm>
    </dsp:sp>
    <dsp:sp modelId="{A0C3AB52-A72E-D849-8DB0-C07F31ACD99E}">
      <dsp:nvSpPr>
        <dsp:cNvPr id="0" name=""/>
        <dsp:cNvSpPr/>
      </dsp:nvSpPr>
      <dsp:spPr>
        <a:xfrm>
          <a:off x="468814" y="1693478"/>
          <a:ext cx="3104145" cy="564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NIHMS staff reviews deposit</a:t>
          </a:r>
          <a:endParaRPr lang="en-US" sz="1400" kern="1200" dirty="0"/>
        </a:p>
      </dsp:txBody>
      <dsp:txXfrm>
        <a:off x="485343" y="1710007"/>
        <a:ext cx="3071087" cy="531273"/>
      </dsp:txXfrm>
    </dsp:sp>
    <dsp:sp modelId="{26F1229C-F911-3A4C-A13B-0E69493FE9A8}">
      <dsp:nvSpPr>
        <dsp:cNvPr id="0" name=""/>
        <dsp:cNvSpPr/>
      </dsp:nvSpPr>
      <dsp:spPr>
        <a:xfrm rot="5400000">
          <a:off x="1915075" y="2271918"/>
          <a:ext cx="211624" cy="2539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04200"/>
                <a:satOff val="-2837"/>
                <a:lumOff val="1530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204200"/>
                <a:satOff val="-2837"/>
                <a:lumOff val="1530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44703" y="2293081"/>
        <a:ext cx="152369" cy="148137"/>
      </dsp:txXfrm>
    </dsp:sp>
    <dsp:sp modelId="{15474D15-9D92-8045-9549-5F92F85CC3A9}">
      <dsp:nvSpPr>
        <dsp:cNvPr id="0" name=""/>
        <dsp:cNvSpPr/>
      </dsp:nvSpPr>
      <dsp:spPr>
        <a:xfrm>
          <a:off x="496430" y="2539975"/>
          <a:ext cx="3048913" cy="564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Files converted to PMC format (i.e., tagged in XML)</a:t>
          </a:r>
          <a:endParaRPr lang="en-US" sz="1400" kern="1200" dirty="0"/>
        </a:p>
      </dsp:txBody>
      <dsp:txXfrm>
        <a:off x="512959" y="2556504"/>
        <a:ext cx="3015855" cy="531273"/>
      </dsp:txXfrm>
    </dsp:sp>
    <dsp:sp modelId="{B97ADF5E-8C02-5741-A3DA-C8EF07256852}">
      <dsp:nvSpPr>
        <dsp:cNvPr id="0" name=""/>
        <dsp:cNvSpPr/>
      </dsp:nvSpPr>
      <dsp:spPr>
        <a:xfrm rot="5400000">
          <a:off x="1915075" y="3118416"/>
          <a:ext cx="211624" cy="2539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06300"/>
                <a:satOff val="-4255"/>
                <a:lumOff val="2295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306300"/>
                <a:satOff val="-4255"/>
                <a:lumOff val="2295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44703" y="3139579"/>
        <a:ext cx="152369" cy="148137"/>
      </dsp:txXfrm>
    </dsp:sp>
    <dsp:sp modelId="{5727970C-47C0-8C45-BDF1-C7C671FAA1B3}">
      <dsp:nvSpPr>
        <dsp:cNvPr id="0" name=""/>
        <dsp:cNvSpPr/>
      </dsp:nvSpPr>
      <dsp:spPr>
        <a:xfrm>
          <a:off x="487218" y="3386473"/>
          <a:ext cx="3067338" cy="564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Reviewer approves PMC-ready version</a:t>
          </a:r>
          <a:endParaRPr lang="en-US" sz="1400" kern="1200" dirty="0"/>
        </a:p>
      </dsp:txBody>
      <dsp:txXfrm>
        <a:off x="503747" y="3403002"/>
        <a:ext cx="3034280" cy="5312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0E749-6248-AA42-AAF6-12C4CB583A20}">
      <dsp:nvSpPr>
        <dsp:cNvPr id="0" name=""/>
        <dsp:cNvSpPr/>
      </dsp:nvSpPr>
      <dsp:spPr>
        <a:xfrm>
          <a:off x="4592" y="182116"/>
          <a:ext cx="1603188" cy="19238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Method D</a:t>
          </a:r>
          <a:endParaRPr lang="en-US" sz="2000" kern="1200" dirty="0"/>
        </a:p>
      </dsp:txBody>
      <dsp:txXfrm rot="16200000">
        <a:off x="-623857" y="810566"/>
        <a:ext cx="1577537" cy="320637"/>
      </dsp:txXfrm>
    </dsp:sp>
    <dsp:sp modelId="{D41BA785-6AFD-C848-A612-BFA4F8D8D59C}">
      <dsp:nvSpPr>
        <dsp:cNvPr id="0" name=""/>
        <dsp:cNvSpPr/>
      </dsp:nvSpPr>
      <dsp:spPr>
        <a:xfrm>
          <a:off x="325229" y="182116"/>
          <a:ext cx="1194375" cy="192382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Publisher starts deposit of manuscript files in NIHMS*</a:t>
          </a:r>
          <a:endParaRPr lang="en-US" sz="1400" i="0" u="sng" kern="1200" dirty="0"/>
        </a:p>
      </dsp:txBody>
      <dsp:txXfrm>
        <a:off x="325229" y="182116"/>
        <a:ext cx="1194375" cy="1923826"/>
      </dsp:txXfrm>
    </dsp:sp>
    <dsp:sp modelId="{C6774D9D-042E-A44D-93CE-4C585ED71BF2}">
      <dsp:nvSpPr>
        <dsp:cNvPr id="0" name=""/>
        <dsp:cNvSpPr/>
      </dsp:nvSpPr>
      <dsp:spPr>
        <a:xfrm>
          <a:off x="1663892" y="182116"/>
          <a:ext cx="1603188" cy="19238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Which articles?</a:t>
          </a:r>
          <a:endParaRPr lang="en-US" sz="1300" kern="1200" dirty="0"/>
        </a:p>
      </dsp:txBody>
      <dsp:txXfrm rot="16200000">
        <a:off x="1035442" y="810566"/>
        <a:ext cx="1577537" cy="320637"/>
      </dsp:txXfrm>
    </dsp:sp>
    <dsp:sp modelId="{3949F3C1-194E-DA41-8B97-376EC3FDABF5}">
      <dsp:nvSpPr>
        <dsp:cNvPr id="0" name=""/>
        <dsp:cNvSpPr/>
      </dsp:nvSpPr>
      <dsp:spPr>
        <a:xfrm rot="5400000">
          <a:off x="1530509" y="1711527"/>
          <a:ext cx="282797" cy="2404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10088-9592-8E4D-AD0A-AF1ECEB8D0EE}">
      <dsp:nvSpPr>
        <dsp:cNvPr id="0" name=""/>
        <dsp:cNvSpPr/>
      </dsp:nvSpPr>
      <dsp:spPr>
        <a:xfrm>
          <a:off x="1984530" y="182116"/>
          <a:ext cx="1194375" cy="192382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Manuscripts that meet the criteria of the NIH Public Access Policy</a:t>
          </a:r>
          <a:endParaRPr lang="en-US" sz="1400" kern="1200" dirty="0"/>
        </a:p>
      </dsp:txBody>
      <dsp:txXfrm>
        <a:off x="1984530" y="182116"/>
        <a:ext cx="1194375" cy="1923826"/>
      </dsp:txXfrm>
    </dsp:sp>
    <dsp:sp modelId="{EF9C2733-F643-9643-AD93-90DCD97B81A5}">
      <dsp:nvSpPr>
        <dsp:cNvPr id="0" name=""/>
        <dsp:cNvSpPr/>
      </dsp:nvSpPr>
      <dsp:spPr>
        <a:xfrm>
          <a:off x="3323192" y="182116"/>
          <a:ext cx="1603188" cy="19238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When?</a:t>
          </a:r>
          <a:endParaRPr lang="en-US" sz="1300" kern="1200" dirty="0"/>
        </a:p>
      </dsp:txBody>
      <dsp:txXfrm rot="16200000">
        <a:off x="2694742" y="810566"/>
        <a:ext cx="1577537" cy="320637"/>
      </dsp:txXfrm>
    </dsp:sp>
    <dsp:sp modelId="{48808A51-2A8E-544D-B6BC-CE0E2DC44912}">
      <dsp:nvSpPr>
        <dsp:cNvPr id="0" name=""/>
        <dsp:cNvSpPr/>
      </dsp:nvSpPr>
      <dsp:spPr>
        <a:xfrm rot="5400000">
          <a:off x="3189810" y="1711527"/>
          <a:ext cx="282797" cy="2404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45EF4-50B7-0849-BF43-BB46495DFE6D}">
      <dsp:nvSpPr>
        <dsp:cNvPr id="0" name=""/>
        <dsp:cNvSpPr/>
      </dsp:nvSpPr>
      <dsp:spPr>
        <a:xfrm>
          <a:off x="3643830" y="182116"/>
          <a:ext cx="1194375" cy="192382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 the time the paper is accepted for publication</a:t>
          </a:r>
          <a:endParaRPr lang="en-US" sz="1400" kern="1200" dirty="0"/>
        </a:p>
      </dsp:txBody>
      <dsp:txXfrm>
        <a:off x="3643830" y="182116"/>
        <a:ext cx="1194375" cy="1923826"/>
      </dsp:txXfrm>
    </dsp:sp>
    <dsp:sp modelId="{47A6D1CF-F2F4-6440-9509-7D8A18A461A5}">
      <dsp:nvSpPr>
        <dsp:cNvPr id="0" name=""/>
        <dsp:cNvSpPr/>
      </dsp:nvSpPr>
      <dsp:spPr>
        <a:xfrm>
          <a:off x="4982492" y="182116"/>
          <a:ext cx="1603188" cy="19238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Author responsibility?</a:t>
          </a:r>
          <a:endParaRPr lang="en-US" sz="1300" kern="1200" dirty="0"/>
        </a:p>
      </dsp:txBody>
      <dsp:txXfrm rot="16200000">
        <a:off x="4354042" y="810566"/>
        <a:ext cx="1577537" cy="320637"/>
      </dsp:txXfrm>
    </dsp:sp>
    <dsp:sp modelId="{9DD0464F-71EC-3A4F-8013-D109919FE4BC}">
      <dsp:nvSpPr>
        <dsp:cNvPr id="0" name=""/>
        <dsp:cNvSpPr/>
      </dsp:nvSpPr>
      <dsp:spPr>
        <a:xfrm rot="5400000">
          <a:off x="4849110" y="1711527"/>
          <a:ext cx="282797" cy="2404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ADF0F-8016-AC42-AA80-5F05481D97C3}">
      <dsp:nvSpPr>
        <dsp:cNvPr id="0" name=""/>
        <dsp:cNvSpPr/>
      </dsp:nvSpPr>
      <dsp:spPr>
        <a:xfrm>
          <a:off x="5303130" y="182116"/>
          <a:ext cx="1194375" cy="192382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Notify publisher of NIH support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Associate funding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Approve deposit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Review &amp; approve PMC web version</a:t>
          </a:r>
          <a:endParaRPr lang="en-US" sz="1400" kern="1200" dirty="0"/>
        </a:p>
      </dsp:txBody>
      <dsp:txXfrm>
        <a:off x="5303130" y="182116"/>
        <a:ext cx="1194375" cy="1923826"/>
      </dsp:txXfrm>
    </dsp:sp>
    <dsp:sp modelId="{F0DAB5CF-C8F9-A54B-9646-CE367AABDF0C}">
      <dsp:nvSpPr>
        <dsp:cNvPr id="0" name=""/>
        <dsp:cNvSpPr/>
      </dsp:nvSpPr>
      <dsp:spPr>
        <a:xfrm>
          <a:off x="6641793" y="182116"/>
          <a:ext cx="1603188" cy="192382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4577" rIns="57785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PMCID assigned</a:t>
          </a:r>
          <a:endParaRPr lang="en-US" sz="1300" kern="1200" dirty="0"/>
        </a:p>
      </dsp:txBody>
      <dsp:txXfrm rot="16200000">
        <a:off x="6013343" y="810566"/>
        <a:ext cx="1577537" cy="320637"/>
      </dsp:txXfrm>
    </dsp:sp>
    <dsp:sp modelId="{D5F24A73-4943-E14C-91D0-D5D650E8BC7C}">
      <dsp:nvSpPr>
        <dsp:cNvPr id="0" name=""/>
        <dsp:cNvSpPr/>
      </dsp:nvSpPr>
      <dsp:spPr>
        <a:xfrm rot="5400000">
          <a:off x="6508410" y="1711527"/>
          <a:ext cx="282797" cy="2404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93F4C-CC0E-7F45-B38F-C5E9763843C0}">
      <dsp:nvSpPr>
        <dsp:cNvPr id="0" name=""/>
        <dsp:cNvSpPr/>
      </dsp:nvSpPr>
      <dsp:spPr>
        <a:xfrm>
          <a:off x="6962430" y="182116"/>
          <a:ext cx="1194375" cy="1923826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Final approval complete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Final publication date available</a:t>
          </a:r>
          <a:endParaRPr lang="en-US" sz="1400" kern="1200" dirty="0"/>
        </a:p>
      </dsp:txBody>
      <dsp:txXfrm>
        <a:off x="6962430" y="182116"/>
        <a:ext cx="1194375" cy="1923826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E7F5-5D04-A94A-930B-A3282F5665B1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0F05-3F62-A947-9065-3E283D49F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1466</Words>
  <Application>Microsoft Office PowerPoint</Application>
  <PresentationFormat>On-screen Show (4:3)</PresentationFormat>
  <Paragraphs>283</Paragraphs>
  <Slides>35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NIH Public Access Policy - Information for Librarians  </vt:lpstr>
      <vt:lpstr>Overview</vt:lpstr>
      <vt:lpstr>Key steps</vt:lpstr>
      <vt:lpstr>Submission Methods</vt:lpstr>
      <vt:lpstr>Identifying Submission Method by Journal Name</vt:lpstr>
      <vt:lpstr>Your Policy Questions: Compliance</vt:lpstr>
      <vt:lpstr>Biosketch Pilot</vt:lpstr>
      <vt:lpstr>PowerPoint Presentation</vt:lpstr>
      <vt:lpstr>SciENcv Overview</vt:lpstr>
      <vt:lpstr>PowerPoint Presentation</vt:lpstr>
      <vt:lpstr>Biosketch PDF export</vt:lpstr>
      <vt:lpstr>Your Policy Questions: Scope</vt:lpstr>
      <vt:lpstr>Applicability and reporting instructions</vt:lpstr>
      <vt:lpstr>Specific Instructions</vt:lpstr>
      <vt:lpstr>My Bibliography Questions</vt:lpstr>
      <vt:lpstr>Awards and My Bibliography</vt:lpstr>
      <vt:lpstr>Your Policy Questions: older papers</vt:lpstr>
      <vt:lpstr>PowerPoint Presentation</vt:lpstr>
      <vt:lpstr>Public Access Compliance monitor (PACM)</vt:lpstr>
      <vt:lpstr>What is the Compliance Monitor?</vt:lpstr>
      <vt:lpstr>Compliance Monitor Data</vt:lpstr>
      <vt:lpstr>Compliance Monitor Access</vt:lpstr>
      <vt:lpstr>Compliance Monitor Access</vt:lpstr>
      <vt:lpstr>Compliance Monitor:  Snapshot of Compliance</vt:lpstr>
      <vt:lpstr>Compliance Monitor:  Details by Status</vt:lpstr>
      <vt:lpstr>Compliance Monitor:  Downloadable CSV Reports</vt:lpstr>
      <vt:lpstr>NIHMS Info in the Compliance Monitor </vt:lpstr>
      <vt:lpstr>Compliance Monitor:  Tracking Specific Papers</vt:lpstr>
      <vt:lpstr>Compliance Monitor: Article Details</vt:lpstr>
      <vt:lpstr>PMC-participating journals:  “Method A”</vt:lpstr>
      <vt:lpstr>Publishers who start NIHMS deposits: “Method D”</vt:lpstr>
      <vt:lpstr>Compliance Monitor data in action</vt:lpstr>
      <vt:lpstr>Next Weeks’ Webinar: The NIH Public Access Policy – Views from the Library Trenches (August 26) </vt:lpstr>
      <vt:lpstr>The NIH 2003 Data Sharing Policy is still in effect</vt:lpstr>
      <vt:lpstr>Resources</vt:lpstr>
    </vt:vector>
  </TitlesOfParts>
  <Company>NCBI/NLM/NIH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NIH Public Access Policy - Information for Librarians</dc:title>
  <dc:creator>Kathryn Funk</dc:creator>
  <cp:lastModifiedBy>Thakur, Neil (NIH/OD) [E]</cp:lastModifiedBy>
  <cp:revision>46</cp:revision>
  <dcterms:created xsi:type="dcterms:W3CDTF">2014-08-14T14:11:19Z</dcterms:created>
  <dcterms:modified xsi:type="dcterms:W3CDTF">2014-08-18T19:51:30Z</dcterms:modified>
</cp:coreProperties>
</file>